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65" r:id="rId4"/>
    <p:sldId id="258" r:id="rId5"/>
    <p:sldId id="259" r:id="rId6"/>
    <p:sldId id="260" r:id="rId7"/>
    <p:sldId id="266" r:id="rId8"/>
    <p:sldId id="263" r:id="rId9"/>
    <p:sldId id="267" r:id="rId10"/>
    <p:sldId id="261" r:id="rId11"/>
    <p:sldId id="264"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327"/>
  </p:normalViewPr>
  <p:slideViewPr>
    <p:cSldViewPr snapToGrid="0" snapToObjects="1">
      <p:cViewPr>
        <p:scale>
          <a:sx n="83" d="100"/>
          <a:sy n="83" d="100"/>
        </p:scale>
        <p:origin x="496" y="288"/>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A7A9C-9E60-584E-A4CC-E847309AFE3F}" type="datetimeFigureOut">
              <a:rPr lang="en-US" smtClean="0"/>
              <a:t>8/13/21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CC66B-60E5-AA48-95A8-4E8E64773A85}" type="slidenum">
              <a:rPr lang="en-US" smtClean="0"/>
              <a:t>‹#›</a:t>
            </a:fld>
            <a:endParaRPr lang="en-US"/>
          </a:p>
        </p:txBody>
      </p:sp>
    </p:spTree>
    <p:extLst>
      <p:ext uri="{BB962C8B-B14F-4D97-AF65-F5344CB8AC3E}">
        <p14:creationId xmlns:p14="http://schemas.microsoft.com/office/powerpoint/2010/main" val="1171736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project about customer churn rate within a fictional telecom company.  The goal of the presentation is to introduce a machine learning method to discover the customer profile that is most likely to leave in order to focus efforts of retaining them.</a:t>
            </a:r>
          </a:p>
          <a:p>
            <a:r>
              <a:rPr lang="en-US" dirty="0"/>
              <a:t> </a:t>
            </a:r>
          </a:p>
          <a:p>
            <a:r>
              <a:rPr lang="en-US" dirty="0"/>
              <a:t>The target audience for this presentation would be upper management who determine what programs to run and where to focus resources.</a:t>
            </a:r>
          </a:p>
        </p:txBody>
      </p:sp>
      <p:sp>
        <p:nvSpPr>
          <p:cNvPr id="4" name="Slide Number Placeholder 3"/>
          <p:cNvSpPr>
            <a:spLocks noGrp="1"/>
          </p:cNvSpPr>
          <p:nvPr>
            <p:ph type="sldNum" sz="quarter" idx="5"/>
          </p:nvPr>
        </p:nvSpPr>
        <p:spPr/>
        <p:txBody>
          <a:bodyPr/>
          <a:lstStyle/>
          <a:p>
            <a:fld id="{45ECC66B-60E5-AA48-95A8-4E8E64773A85}" type="slidenum">
              <a:rPr lang="en-US" smtClean="0"/>
              <a:t>1</a:t>
            </a:fld>
            <a:endParaRPr lang="en-US"/>
          </a:p>
        </p:txBody>
      </p:sp>
    </p:spTree>
    <p:extLst>
      <p:ext uri="{BB962C8B-B14F-4D97-AF65-F5344CB8AC3E}">
        <p14:creationId xmlns:p14="http://schemas.microsoft.com/office/powerpoint/2010/main" val="181625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show the results of of the model tuning, and why it’s important to have a business analyst involved with the process rather than solely relying on the </a:t>
            </a:r>
            <a:r>
              <a:rPr lang="en-US" dirty="0" err="1"/>
              <a:t>BigML</a:t>
            </a:r>
            <a:r>
              <a:rPr lang="en-US" dirty="0"/>
              <a:t> platform.  </a:t>
            </a:r>
          </a:p>
          <a:p>
            <a:endParaRPr lang="en-US" dirty="0"/>
          </a:p>
          <a:p>
            <a:r>
              <a:rPr lang="en-US" dirty="0"/>
              <a:t>If all I did was input the dataset into </a:t>
            </a:r>
            <a:r>
              <a:rPr lang="en-US" dirty="0" err="1"/>
              <a:t>BigML</a:t>
            </a:r>
            <a:r>
              <a:rPr lang="en-US" dirty="0"/>
              <a:t> and trusted the results, you can see that the recall (and false negatives) is significantly worse than our optimized model.  In fact, by model tuning and optimization, we increased out recall rate by 50% and decreased out false negatives by 55%!  What’s even more impressive is that it only came at the cost of 3.5% from out accuracy, an easy tradeoff. </a:t>
            </a:r>
          </a:p>
          <a:p>
            <a:endParaRPr lang="en-US" dirty="0"/>
          </a:p>
          <a:p>
            <a:r>
              <a:rPr lang="en-US" dirty="0"/>
              <a:t>While these tools can drastically help a business, it’s also important to realize that you also need the personnel to best utilize them.</a:t>
            </a:r>
          </a:p>
        </p:txBody>
      </p:sp>
      <p:sp>
        <p:nvSpPr>
          <p:cNvPr id="4" name="Slide Number Placeholder 3"/>
          <p:cNvSpPr>
            <a:spLocks noGrp="1"/>
          </p:cNvSpPr>
          <p:nvPr>
            <p:ph type="sldNum" sz="quarter" idx="5"/>
          </p:nvPr>
        </p:nvSpPr>
        <p:spPr/>
        <p:txBody>
          <a:bodyPr/>
          <a:lstStyle/>
          <a:p>
            <a:fld id="{45ECC66B-60E5-AA48-95A8-4E8E64773A85}" type="slidenum">
              <a:rPr lang="en-US" smtClean="0"/>
              <a:t>10</a:t>
            </a:fld>
            <a:endParaRPr lang="en-US"/>
          </a:p>
        </p:txBody>
      </p:sp>
    </p:spTree>
    <p:extLst>
      <p:ext uri="{BB962C8B-B14F-4D97-AF65-F5344CB8AC3E}">
        <p14:creationId xmlns:p14="http://schemas.microsoft.com/office/powerpoint/2010/main" val="180206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this is all great, what are the results?  What does all of this fancy machine learning models and algorithms tell us?  Who do we focus on?</a:t>
            </a:r>
          </a:p>
          <a:p>
            <a:endParaRPr lang="en-US" dirty="0"/>
          </a:p>
          <a:p>
            <a:r>
              <a:rPr lang="en-US" dirty="0"/>
              <a:t>One very useful graphic produced is the Partial Dependence Plot (PDP).  We can easily see the probability of a customer leaving on a gradient scale based on several different attributes.  </a:t>
            </a:r>
          </a:p>
          <a:p>
            <a:endParaRPr lang="en-US" dirty="0"/>
          </a:p>
          <a:p>
            <a:r>
              <a:rPr lang="en-US" dirty="0"/>
              <a:t>If we look at those who’ve had tech support within the past month and the type of service they have, we can see that those who have fiber optic but haven’t received any tech support are the more likely to leave.</a:t>
            </a:r>
          </a:p>
          <a:p>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11</a:t>
            </a:fld>
            <a:endParaRPr lang="en-US"/>
          </a:p>
        </p:txBody>
      </p:sp>
    </p:spTree>
    <p:extLst>
      <p:ext uri="{BB962C8B-B14F-4D97-AF65-F5344CB8AC3E}">
        <p14:creationId xmlns:p14="http://schemas.microsoft.com/office/powerpoint/2010/main" val="2291967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going through all attributes, I’ve determine the customer segmentation that is most likely to leave.  These are the customers on a month to month contract, lower total charges, have not received tech support with the past month, steams tv and movies, does not have device protection, is a senior citizen, has a low tenure with the company, uses fiber optic service, has no dependents, and utilized paperless billing.  We are 74% confident that this is the customer segmentation that is most likely to leave, and should focus efforts on them.</a:t>
            </a:r>
          </a:p>
        </p:txBody>
      </p:sp>
      <p:sp>
        <p:nvSpPr>
          <p:cNvPr id="4" name="Slide Number Placeholder 3"/>
          <p:cNvSpPr>
            <a:spLocks noGrp="1"/>
          </p:cNvSpPr>
          <p:nvPr>
            <p:ph type="sldNum" sz="quarter" idx="5"/>
          </p:nvPr>
        </p:nvSpPr>
        <p:spPr/>
        <p:txBody>
          <a:bodyPr/>
          <a:lstStyle/>
          <a:p>
            <a:fld id="{45ECC66B-60E5-AA48-95A8-4E8E64773A85}" type="slidenum">
              <a:rPr lang="en-US" smtClean="0"/>
              <a:t>12</a:t>
            </a:fld>
            <a:endParaRPr lang="en-US"/>
          </a:p>
        </p:txBody>
      </p:sp>
    </p:spTree>
    <p:extLst>
      <p:ext uri="{BB962C8B-B14F-4D97-AF65-F5344CB8AC3E}">
        <p14:creationId xmlns:p14="http://schemas.microsoft.com/office/powerpoint/2010/main" val="90574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churn rate this past month was 26.54% while the industry average is only 21%, meaning that we are underperforming our competitors by 5.54%.  </a:t>
            </a:r>
          </a:p>
          <a:p>
            <a:endParaRPr lang="en-US" dirty="0"/>
          </a:p>
          <a:p>
            <a:r>
              <a:rPr lang="en-US" dirty="0"/>
              <a:t>While an easy solution would be to simply add more customers, it would be too costly.  It’s much more cost efficient to try to retain our existing customers than acquire new ones.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2</a:t>
            </a:fld>
            <a:endParaRPr lang="en-US"/>
          </a:p>
        </p:txBody>
      </p:sp>
    </p:spTree>
    <p:extLst>
      <p:ext uri="{BB962C8B-B14F-4D97-AF65-F5344CB8AC3E}">
        <p14:creationId xmlns:p14="http://schemas.microsoft.com/office/powerpoint/2010/main" val="31188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conducting a retention plan on the mass of existing customers, we should just focus on those likely to leave.  This is more cost effective, and we could potentially tailor efforts to the customer segment most likely to leave for better results.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Intuition alone is no longer sufficient for decision making.  With data, we are able to test our intuitions to see if they’re correct.  Prime example is Caesars Entertainment, formerly known as Harrah’s.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Harrah’s was able to use data analytics to become one of the largest gaming companies.  Data drove this growth.  Specifically, the Total rewards loyalty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they discovered was that the big money didn’t come from the big shot executive types, it was from the locals.  The aggerate of small customers accounted for over 80% of the revenue.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Imagine what would have happened if Harrah’s would have focused their resources on the so-call big money customers, and left the loyal locals behind.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3</a:t>
            </a:fld>
            <a:endParaRPr lang="en-US"/>
          </a:p>
        </p:txBody>
      </p:sp>
    </p:spTree>
    <p:extLst>
      <p:ext uri="{BB962C8B-B14F-4D97-AF65-F5344CB8AC3E}">
        <p14:creationId xmlns:p14="http://schemas.microsoft.com/office/powerpoint/2010/main" val="118769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big questions is how do we incorporate data into our decision making?  That’s where </a:t>
            </a:r>
            <a:r>
              <a:rPr lang="en-US" dirty="0" err="1"/>
              <a:t>Bigml</a:t>
            </a:r>
            <a:r>
              <a:rPr lang="en-US" dirty="0"/>
              <a:t> comes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t>
            </a:r>
            <a:r>
              <a:rPr lang="en-US" dirty="0" err="1"/>
              <a:t>bigml</a:t>
            </a:r>
            <a:r>
              <a:rPr lang="en-US" dirty="0"/>
              <a:t>?   </a:t>
            </a:r>
            <a:r>
              <a:rPr lang="en-US" dirty="0" err="1"/>
              <a:t>Bigml</a:t>
            </a:r>
            <a:r>
              <a:rPr lang="en-US" dirty="0"/>
              <a:t> is a scalable machine learning platform that’s made beautifully simple for everyone.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Why use it? </a:t>
            </a:r>
            <a:r>
              <a:rPr lang="en-US" dirty="0"/>
              <a:t>It allows us to quickly create models with several analytical techniques to predict which of our customers will leave.</a:t>
            </a:r>
            <a:r>
              <a:rPr lang="en-US" sz="1200" b="0" i="0" u="none" strike="noStrike" kern="1200" dirty="0">
                <a:solidFill>
                  <a:schemeClr val="tx1"/>
                </a:solidFill>
                <a:effectLst/>
                <a:latin typeface="+mn-lt"/>
                <a:ea typeface="+mn-ea"/>
                <a:cs typeface="+mn-cs"/>
              </a:rPr>
              <a:t>   Even better, it can run through several model combinations to determine which is the most optimized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results? We will be able to determine the customer segmentations that are most likely to leave </a:t>
            </a:r>
            <a:r>
              <a:rPr lang="en-US" dirty="0"/>
              <a:t>with a quantifiable degree of certainty.  With this information, we are then able to make better business decisions and deploy resources efficiently to retain those customers</a:t>
            </a:r>
          </a:p>
        </p:txBody>
      </p:sp>
      <p:sp>
        <p:nvSpPr>
          <p:cNvPr id="4" name="Slide Number Placeholder 3"/>
          <p:cNvSpPr>
            <a:spLocks noGrp="1"/>
          </p:cNvSpPr>
          <p:nvPr>
            <p:ph type="sldNum" sz="quarter" idx="5"/>
          </p:nvPr>
        </p:nvSpPr>
        <p:spPr/>
        <p:txBody>
          <a:bodyPr/>
          <a:lstStyle/>
          <a:p>
            <a:fld id="{45ECC66B-60E5-AA48-95A8-4E8E64773A85}" type="slidenum">
              <a:rPr lang="en-US" smtClean="0"/>
              <a:t>4</a:t>
            </a:fld>
            <a:endParaRPr lang="en-US"/>
          </a:p>
        </p:txBody>
      </p:sp>
    </p:spTree>
    <p:extLst>
      <p:ext uri="{BB962C8B-B14F-4D97-AF65-F5344CB8AC3E}">
        <p14:creationId xmlns:p14="http://schemas.microsoft.com/office/powerpoint/2010/main" val="215089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data on over 7,000 customers with 21 describing features.  This includes gender, tenure, contract type, etc.  The data also contained no missing values, so little data cleaning was needed.  The variable that we are ultimately most interested in is churn, whether or not a customer left.  This is what we will call the ‘Dependent Variable’ in the model.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graphic, we can see that not all variables are the same.  Some have a higher importance in determining out dependent variable than others.  In fact, we have 11 features with less than 5% importance.  However, when I removed these variables the model accuracy got worse, but not by a significant </a:t>
            </a:r>
            <a:r>
              <a:rPr lang="en-US" dirty="0" err="1"/>
              <a:t>margi</a:t>
            </a:r>
            <a:r>
              <a:rPr lang="en-US" dirty="0"/>
              <a:t> (&lt;2%). While these features appear to be significant, if there was ever a case where the cost of modeling or data storing because too cost prohibitive, you could remove these features without too much detriment to the overall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split the data 80/20.  I used 80% of the original dataset to train the model, and the other 20% to test the model.  This is done to truly test the model without any overlapping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was sourced from </a:t>
            </a:r>
            <a:r>
              <a:rPr lang="en-US" sz="1200" b="0" i="0" u="none" strike="noStrike" kern="1200" dirty="0" err="1">
                <a:solidFill>
                  <a:schemeClr val="tx1"/>
                </a:solidFill>
                <a:effectLst/>
                <a:latin typeface="+mn-lt"/>
                <a:ea typeface="+mn-ea"/>
                <a:cs typeface="+mn-cs"/>
              </a:rPr>
              <a:t>BlastChar</a:t>
            </a:r>
            <a:r>
              <a:rPr lang="en-US" sz="1200" b="0" i="0" u="none" strike="noStrike" kern="1200" dirty="0">
                <a:solidFill>
                  <a:schemeClr val="tx1"/>
                </a:solidFill>
                <a:effectLst/>
                <a:latin typeface="+mn-lt"/>
                <a:ea typeface="+mn-ea"/>
                <a:cs typeface="+mn-cs"/>
              </a:rPr>
              <a:t>, B. (2018, February 23). </a:t>
            </a:r>
            <a:r>
              <a:rPr lang="en-US" sz="1200" b="0" i="1" u="none" strike="noStrike" kern="1200" dirty="0">
                <a:solidFill>
                  <a:schemeClr val="tx1"/>
                </a:solidFill>
                <a:effectLst/>
                <a:latin typeface="+mn-lt"/>
                <a:ea typeface="+mn-ea"/>
                <a:cs typeface="+mn-cs"/>
              </a:rPr>
              <a:t>Telco customer churn</a:t>
            </a:r>
            <a:r>
              <a:rPr lang="en-US" sz="1200" b="0" i="0" u="none" strike="noStrike" kern="1200" dirty="0">
                <a:solidFill>
                  <a:schemeClr val="tx1"/>
                </a:solidFill>
                <a:effectLst/>
                <a:latin typeface="+mn-lt"/>
                <a:ea typeface="+mn-ea"/>
                <a:cs typeface="+mn-cs"/>
              </a:rPr>
              <a:t>. Kaggle. https://</a:t>
            </a:r>
            <a:r>
              <a:rPr lang="en-US" sz="1200" b="0" i="0" u="none" strike="noStrike" kern="1200" dirty="0" err="1">
                <a:solidFill>
                  <a:schemeClr val="tx1"/>
                </a:solidFill>
                <a:effectLst/>
                <a:latin typeface="+mn-lt"/>
                <a:ea typeface="+mn-ea"/>
                <a:cs typeface="+mn-cs"/>
              </a:rPr>
              <a:t>www.kaggle.com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blastchar</a:t>
            </a:r>
            <a:r>
              <a:rPr lang="en-US" sz="1200" b="0" i="0" u="none" strike="noStrike" kern="1200" dirty="0">
                <a:solidFill>
                  <a:schemeClr val="tx1"/>
                </a:solidFill>
                <a:effectLst/>
                <a:latin typeface="+mn-lt"/>
                <a:ea typeface="+mn-ea"/>
                <a:cs typeface="+mn-cs"/>
              </a:rPr>
              <a:t>/telco-customer-churn.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5</a:t>
            </a:fld>
            <a:endParaRPr lang="en-US"/>
          </a:p>
        </p:txBody>
      </p:sp>
    </p:spTree>
    <p:extLst>
      <p:ext uri="{BB962C8B-B14F-4D97-AF65-F5344CB8AC3E}">
        <p14:creationId xmlns:p14="http://schemas.microsoft.com/office/powerpoint/2010/main" val="1153663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that we produce is a basic decision tree.  It can be read like a flowchart of probability.  As we go along each ‘branch’, we encounter nodes.  Each node represents a feature from out dataset, and can tell us with a quantified confidence level of whether or not the customers in that segmentation will leave.  As we go further down the branches, we become more confident in outcomes with the more narrower segmentation.</a:t>
            </a:r>
          </a:p>
          <a:p>
            <a:endParaRPr lang="en-US" dirty="0"/>
          </a:p>
          <a:p>
            <a:r>
              <a:rPr lang="en-US" dirty="0"/>
              <a:t>Our first model will often not be the best model to use.  The best will be the result of an ensemble of models , but before we even get to that step, additional model tuning is required.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6</a:t>
            </a:fld>
            <a:endParaRPr lang="en-US"/>
          </a:p>
        </p:txBody>
      </p:sp>
    </p:spTree>
    <p:extLst>
      <p:ext uri="{BB962C8B-B14F-4D97-AF65-F5344CB8AC3E}">
        <p14:creationId xmlns:p14="http://schemas.microsoft.com/office/powerpoint/2010/main" val="47634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important to restate that our goal is to identify those who are likely to leave so we can act solely on them.   In order to do this, we need to jump ahead a bit and realize that we need to prioritize recall over accuracy. Recall is the percentage of true positives over total positives, thus we want a high recall, even at the sacrifice of a bit of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also important to note that the data only contains a lot of information about customers who stay, but only ¼ are about those who leave.  This imbalance in data also creates an imbalance in the model.  To compensate for this difference, we add a balanced weighting across all classes.  By doing this, we are table to increase our recall from 52.3% to 73%, a considerable amount!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7</a:t>
            </a:fld>
            <a:endParaRPr lang="en-US"/>
          </a:p>
        </p:txBody>
      </p:sp>
    </p:spTree>
    <p:extLst>
      <p:ext uri="{BB962C8B-B14F-4D97-AF65-F5344CB8AC3E}">
        <p14:creationId xmlns:p14="http://schemas.microsoft.com/office/powerpoint/2010/main" val="1631656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ensemble is a collection of different decision trees to create a better model with a stronger prediction confidence.  One great benefit of using an ensemble over a single model is that the ensemble will be less sensitive to outliers in the data.  However, it is also prone to overfitting.  This is one reason why we split the data initially to test our models.</a:t>
            </a:r>
          </a:p>
          <a:p>
            <a:endParaRPr lang="en-US" dirty="0"/>
          </a:p>
          <a:p>
            <a:r>
              <a:rPr lang="en-US" dirty="0"/>
              <a:t>So how do we find the best combination of models?  Having to go through potentially hundreds of model combinations would be extremely time consuming.  Luckily, we can use </a:t>
            </a:r>
            <a:r>
              <a:rPr lang="en-US" dirty="0" err="1"/>
              <a:t>BigML</a:t>
            </a:r>
            <a:r>
              <a:rPr lang="en-US" dirty="0"/>
              <a:t> to automate this process by utilizing a function called </a:t>
            </a:r>
            <a:r>
              <a:rPr lang="en-US" dirty="0" err="1"/>
              <a:t>OptiML</a:t>
            </a:r>
            <a:r>
              <a:rPr lang="en-US" dirty="0"/>
              <a:t>. </a:t>
            </a:r>
          </a:p>
          <a:p>
            <a:endParaRPr lang="en-US" dirty="0"/>
          </a:p>
          <a:p>
            <a:r>
              <a:rPr lang="en-US" dirty="0"/>
              <a:t>What </a:t>
            </a:r>
            <a:r>
              <a:rPr lang="en-US" dirty="0" err="1"/>
              <a:t>OptiML</a:t>
            </a:r>
            <a:r>
              <a:rPr lang="en-US" dirty="0"/>
              <a:t> does it go through hundreds of different models in order to find the most optimal ensemble.  Then we can pick what model best fits our needs, and in this case it’s the ensemble that has the highest recall percentage.</a:t>
            </a:r>
          </a:p>
          <a:p>
            <a:endParaRPr lang="en-US" dirty="0"/>
          </a:p>
          <a:p>
            <a:r>
              <a:rPr lang="en-US" dirty="0"/>
              <a:t>What we end up with is a decision forest that contains 23 different models, and an increase of our recall percentage from 73% to 78.9%.  </a:t>
            </a:r>
          </a:p>
        </p:txBody>
      </p:sp>
      <p:sp>
        <p:nvSpPr>
          <p:cNvPr id="4" name="Slide Number Placeholder 3"/>
          <p:cNvSpPr>
            <a:spLocks noGrp="1"/>
          </p:cNvSpPr>
          <p:nvPr>
            <p:ph type="sldNum" sz="quarter" idx="5"/>
          </p:nvPr>
        </p:nvSpPr>
        <p:spPr/>
        <p:txBody>
          <a:bodyPr/>
          <a:lstStyle/>
          <a:p>
            <a:fld id="{45ECC66B-60E5-AA48-95A8-4E8E64773A85}" type="slidenum">
              <a:rPr lang="en-US" smtClean="0"/>
              <a:t>8</a:t>
            </a:fld>
            <a:endParaRPr lang="en-US"/>
          </a:p>
        </p:txBody>
      </p:sp>
    </p:spTree>
    <p:extLst>
      <p:ext uri="{BB962C8B-B14F-4D97-AF65-F5344CB8AC3E}">
        <p14:creationId xmlns:p14="http://schemas.microsoft.com/office/powerpoint/2010/main" val="384320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our model, how do we know how good it is?  As mentioned earlier, this is why we had split our dataset into an 80/20 train/test split.  Using the model trained from the 80% of data, we can feed the other 20% to the model to see how well it does at predicting the results, which are known to us.  </a:t>
            </a:r>
          </a:p>
          <a:p>
            <a:endParaRPr lang="en-US" dirty="0"/>
          </a:p>
          <a:p>
            <a:r>
              <a:rPr lang="en-US" dirty="0"/>
              <a:t>Lets define what a false position and false negative is.  In our scenario, a false position is a customer who we predict will leave, but actually stays.  A false negative is a customer who we predicted will stay, but actually leaves.  Our goal is to retain as many customers as possible, so we are aiming to minimize the false negatives.  If this causes an increase in false positives, we can accept this tradeoff since we are still minimizing the churn rate.</a:t>
            </a:r>
          </a:p>
          <a:p>
            <a:endParaRPr lang="en-US" dirty="0"/>
          </a:p>
          <a:p>
            <a:r>
              <a:rPr lang="en-US" dirty="0"/>
              <a:t>This is why we defined our goal of higher Recall over accuracy early on.  Recall is defined at the ratio of true positions over the sum of true positives and false negatives, also known as the true positive rate.  Thus, the higher the recall, the higher confidence we have that the model won’t miss a customer who is likely to leave.  A recall of close to 80% should be sufficient for our needs.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5ECC66B-60E5-AA48-95A8-4E8E64773A85}" type="slidenum">
              <a:rPr lang="en-US" smtClean="0"/>
              <a:t>9</a:t>
            </a:fld>
            <a:endParaRPr lang="en-US"/>
          </a:p>
        </p:txBody>
      </p:sp>
    </p:spTree>
    <p:extLst>
      <p:ext uri="{BB962C8B-B14F-4D97-AF65-F5344CB8AC3E}">
        <p14:creationId xmlns:p14="http://schemas.microsoft.com/office/powerpoint/2010/main" val="323606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8/13/21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8/13/21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FA3E-009A-474E-B464-24B35AA7A2D5}"/>
              </a:ext>
            </a:extLst>
          </p:cNvPr>
          <p:cNvSpPr>
            <a:spLocks noGrp="1"/>
          </p:cNvSpPr>
          <p:nvPr>
            <p:ph type="ctrTitle"/>
          </p:nvPr>
        </p:nvSpPr>
        <p:spPr/>
        <p:txBody>
          <a:bodyPr>
            <a:normAutofit fontScale="90000"/>
          </a:bodyPr>
          <a:lstStyle/>
          <a:p>
            <a:r>
              <a:rPr lang="en-US" dirty="0"/>
              <a:t>Telecom Customer Churn rate </a:t>
            </a:r>
            <a:br>
              <a:rPr lang="en-US" dirty="0"/>
            </a:br>
            <a:r>
              <a:rPr lang="en-US" dirty="0"/>
              <a:t>– </a:t>
            </a:r>
            <a:r>
              <a:rPr lang="en-US" sz="4400" dirty="0"/>
              <a:t>how to discover who’s leaving</a:t>
            </a:r>
          </a:p>
        </p:txBody>
      </p:sp>
      <p:sp>
        <p:nvSpPr>
          <p:cNvPr id="3" name="Subtitle 2">
            <a:extLst>
              <a:ext uri="{FF2B5EF4-FFF2-40B4-BE49-F238E27FC236}">
                <a16:creationId xmlns:a16="http://schemas.microsoft.com/office/drawing/2014/main" id="{999A8094-FDE9-D945-A8FE-D77CB5A0BB42}"/>
              </a:ext>
            </a:extLst>
          </p:cNvPr>
          <p:cNvSpPr>
            <a:spLocks noGrp="1"/>
          </p:cNvSpPr>
          <p:nvPr>
            <p:ph type="subTitle" idx="1"/>
          </p:nvPr>
        </p:nvSpPr>
        <p:spPr/>
        <p:txBody>
          <a:bodyPr/>
          <a:lstStyle/>
          <a:p>
            <a:r>
              <a:rPr lang="en-US" dirty="0"/>
              <a:t>Project by David Trinh</a:t>
            </a:r>
          </a:p>
        </p:txBody>
      </p:sp>
    </p:spTree>
    <p:extLst>
      <p:ext uri="{BB962C8B-B14F-4D97-AF65-F5344CB8AC3E}">
        <p14:creationId xmlns:p14="http://schemas.microsoft.com/office/powerpoint/2010/main" val="1199730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9C11-48CE-204F-9E61-6721F9453F0B}"/>
              </a:ext>
            </a:extLst>
          </p:cNvPr>
          <p:cNvSpPr>
            <a:spLocks noGrp="1"/>
          </p:cNvSpPr>
          <p:nvPr>
            <p:ph type="title"/>
          </p:nvPr>
        </p:nvSpPr>
        <p:spPr/>
        <p:txBody>
          <a:bodyPr/>
          <a:lstStyle/>
          <a:p>
            <a:r>
              <a:rPr lang="en-US" dirty="0"/>
              <a:t>Why use a business Analyst</a:t>
            </a:r>
          </a:p>
        </p:txBody>
      </p:sp>
      <p:pic>
        <p:nvPicPr>
          <p:cNvPr id="4" name="Content Placeholder 3">
            <a:extLst>
              <a:ext uri="{FF2B5EF4-FFF2-40B4-BE49-F238E27FC236}">
                <a16:creationId xmlns:a16="http://schemas.microsoft.com/office/drawing/2014/main" id="{D187CF8D-24F2-EF48-A9ED-5BAEDA658566}"/>
              </a:ext>
            </a:extLst>
          </p:cNvPr>
          <p:cNvPicPr>
            <a:picLocks noGrp="1" noChangeAspect="1"/>
          </p:cNvPicPr>
          <p:nvPr>
            <p:ph idx="1"/>
          </p:nvPr>
        </p:nvPicPr>
        <p:blipFill>
          <a:blip r:embed="rId3"/>
          <a:stretch>
            <a:fillRect/>
          </a:stretch>
        </p:blipFill>
        <p:spPr>
          <a:xfrm>
            <a:off x="132054" y="2538394"/>
            <a:ext cx="5859131" cy="3301968"/>
          </a:xfrm>
          <a:prstGeom prst="rect">
            <a:avLst/>
          </a:prstGeom>
        </p:spPr>
      </p:pic>
      <p:sp>
        <p:nvSpPr>
          <p:cNvPr id="7" name="TextBox 6">
            <a:extLst>
              <a:ext uri="{FF2B5EF4-FFF2-40B4-BE49-F238E27FC236}">
                <a16:creationId xmlns:a16="http://schemas.microsoft.com/office/drawing/2014/main" id="{35301E73-C4AF-DE47-A51D-55FFBA9B9B87}"/>
              </a:ext>
            </a:extLst>
          </p:cNvPr>
          <p:cNvSpPr txBox="1"/>
          <p:nvPr/>
        </p:nvSpPr>
        <p:spPr>
          <a:xfrm>
            <a:off x="191298" y="2011408"/>
            <a:ext cx="1622560" cy="461665"/>
          </a:xfrm>
          <a:prstGeom prst="rect">
            <a:avLst/>
          </a:prstGeom>
          <a:noFill/>
        </p:spPr>
        <p:txBody>
          <a:bodyPr wrap="none" rtlCol="0">
            <a:spAutoFit/>
          </a:bodyPr>
          <a:lstStyle/>
          <a:p>
            <a:r>
              <a:rPr lang="en-US" sz="2400" dirty="0"/>
              <a:t>Base Model</a:t>
            </a:r>
          </a:p>
        </p:txBody>
      </p:sp>
      <p:sp>
        <p:nvSpPr>
          <p:cNvPr id="8" name="TextBox 7">
            <a:extLst>
              <a:ext uri="{FF2B5EF4-FFF2-40B4-BE49-F238E27FC236}">
                <a16:creationId xmlns:a16="http://schemas.microsoft.com/office/drawing/2014/main" id="{DD32EF9C-C33A-FB45-8C1B-65BC60231EF8}"/>
              </a:ext>
            </a:extLst>
          </p:cNvPr>
          <p:cNvSpPr txBox="1"/>
          <p:nvPr/>
        </p:nvSpPr>
        <p:spPr>
          <a:xfrm>
            <a:off x="6253216" y="2011408"/>
            <a:ext cx="2366353" cy="461665"/>
          </a:xfrm>
          <a:prstGeom prst="rect">
            <a:avLst/>
          </a:prstGeom>
          <a:noFill/>
        </p:spPr>
        <p:txBody>
          <a:bodyPr wrap="none" rtlCol="0">
            <a:spAutoFit/>
          </a:bodyPr>
          <a:lstStyle/>
          <a:p>
            <a:r>
              <a:rPr lang="en-US" sz="2400" dirty="0"/>
              <a:t>Optimized Model</a:t>
            </a:r>
          </a:p>
        </p:txBody>
      </p:sp>
      <p:pic>
        <p:nvPicPr>
          <p:cNvPr id="12" name="Picture 11">
            <a:extLst>
              <a:ext uri="{FF2B5EF4-FFF2-40B4-BE49-F238E27FC236}">
                <a16:creationId xmlns:a16="http://schemas.microsoft.com/office/drawing/2014/main" id="{E542A893-DBFA-6E4A-99D1-C2049B68A765}"/>
              </a:ext>
            </a:extLst>
          </p:cNvPr>
          <p:cNvPicPr>
            <a:picLocks noChangeAspect="1"/>
          </p:cNvPicPr>
          <p:nvPr/>
        </p:nvPicPr>
        <p:blipFill>
          <a:blip r:embed="rId4"/>
          <a:stretch>
            <a:fillRect/>
          </a:stretch>
        </p:blipFill>
        <p:spPr>
          <a:xfrm>
            <a:off x="6200815" y="2538394"/>
            <a:ext cx="5859131" cy="3285611"/>
          </a:xfrm>
          <a:prstGeom prst="rect">
            <a:avLst/>
          </a:prstGeom>
        </p:spPr>
      </p:pic>
    </p:spTree>
    <p:extLst>
      <p:ext uri="{BB962C8B-B14F-4D97-AF65-F5344CB8AC3E}">
        <p14:creationId xmlns:p14="http://schemas.microsoft.com/office/powerpoint/2010/main" val="22013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A0A8-D2B6-F943-9E2A-7B3BC25B1F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CCD6F02-5D40-A340-AA21-1A170D516F92}"/>
              </a:ext>
            </a:extLst>
          </p:cNvPr>
          <p:cNvSpPr>
            <a:spLocks noGrp="1"/>
          </p:cNvSpPr>
          <p:nvPr>
            <p:ph idx="1"/>
          </p:nvPr>
        </p:nvSpPr>
        <p:spPr>
          <a:xfrm>
            <a:off x="1451579" y="2015732"/>
            <a:ext cx="4003823" cy="3731925"/>
          </a:xfrm>
        </p:spPr>
        <p:txBody>
          <a:bodyPr>
            <a:normAutofit/>
          </a:bodyPr>
          <a:lstStyle/>
          <a:p>
            <a:r>
              <a:rPr lang="en-US" sz="2400" dirty="0"/>
              <a:t>Partial Dependence Plot (PDP)</a:t>
            </a:r>
          </a:p>
          <a:p>
            <a:pPr lvl="1"/>
            <a:r>
              <a:rPr lang="en-US" sz="2400" dirty="0"/>
              <a:t> shows probability of customers leaving on a gradient scale</a:t>
            </a:r>
          </a:p>
        </p:txBody>
      </p:sp>
      <p:pic>
        <p:nvPicPr>
          <p:cNvPr id="9" name="Content Placeholder 3">
            <a:extLst>
              <a:ext uri="{FF2B5EF4-FFF2-40B4-BE49-F238E27FC236}">
                <a16:creationId xmlns:a16="http://schemas.microsoft.com/office/drawing/2014/main" id="{32FC1C57-F1F7-E049-BAC5-6ABF2F6D3533}"/>
              </a:ext>
            </a:extLst>
          </p:cNvPr>
          <p:cNvPicPr>
            <a:picLocks noChangeAspect="1"/>
          </p:cNvPicPr>
          <p:nvPr/>
        </p:nvPicPr>
        <p:blipFill>
          <a:blip r:embed="rId3"/>
          <a:stretch>
            <a:fillRect/>
          </a:stretch>
        </p:blipFill>
        <p:spPr>
          <a:xfrm>
            <a:off x="5763789" y="1945266"/>
            <a:ext cx="6110215" cy="3872856"/>
          </a:xfrm>
          <a:prstGeom prst="rect">
            <a:avLst/>
          </a:prstGeom>
        </p:spPr>
      </p:pic>
    </p:spTree>
    <p:extLst>
      <p:ext uri="{BB962C8B-B14F-4D97-AF65-F5344CB8AC3E}">
        <p14:creationId xmlns:p14="http://schemas.microsoft.com/office/powerpoint/2010/main" val="52650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FF1B-9C5B-B148-988F-E93331CE7AE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823CBD2-9C2C-4E4A-9AC9-628AB41A214B}"/>
              </a:ext>
            </a:extLst>
          </p:cNvPr>
          <p:cNvSpPr>
            <a:spLocks noGrp="1"/>
          </p:cNvSpPr>
          <p:nvPr>
            <p:ph idx="1"/>
          </p:nvPr>
        </p:nvSpPr>
        <p:spPr>
          <a:xfrm>
            <a:off x="490684" y="2016684"/>
            <a:ext cx="9603275" cy="3450613"/>
          </a:xfrm>
        </p:spPr>
        <p:txBody>
          <a:bodyPr>
            <a:normAutofit fontScale="92500" lnSpcReduction="20000"/>
          </a:bodyPr>
          <a:lstStyle/>
          <a:p>
            <a:r>
              <a:rPr lang="en-US" sz="2400" dirty="0"/>
              <a:t>Who are the most likely to leave?</a:t>
            </a:r>
          </a:p>
          <a:p>
            <a:pPr lvl="1"/>
            <a:r>
              <a:rPr lang="en-US" sz="2400" dirty="0"/>
              <a:t>Those on month to month contracts</a:t>
            </a:r>
          </a:p>
          <a:p>
            <a:pPr lvl="1"/>
            <a:r>
              <a:rPr lang="en-US" sz="2400" dirty="0"/>
              <a:t>Lower total charges</a:t>
            </a:r>
          </a:p>
          <a:p>
            <a:pPr lvl="1"/>
            <a:r>
              <a:rPr lang="en-US" sz="2400" dirty="0"/>
              <a:t>Low tenure</a:t>
            </a:r>
          </a:p>
          <a:p>
            <a:pPr lvl="1"/>
            <a:r>
              <a:rPr lang="en-US" sz="2400" dirty="0"/>
              <a:t>Senior citizens</a:t>
            </a:r>
          </a:p>
          <a:p>
            <a:pPr lvl="1"/>
            <a:r>
              <a:rPr lang="en-US" sz="2400" dirty="0"/>
              <a:t>No dependents</a:t>
            </a:r>
          </a:p>
          <a:p>
            <a:pPr lvl="1"/>
            <a:r>
              <a:rPr lang="en-US" sz="2400" dirty="0"/>
              <a:t>No device protection</a:t>
            </a:r>
          </a:p>
          <a:p>
            <a:pPr lvl="1"/>
            <a:r>
              <a:rPr lang="en-US" sz="2400" dirty="0"/>
              <a:t>No tech support</a:t>
            </a:r>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C36C3365-529D-2541-8586-6E73D01F69CE}"/>
              </a:ext>
            </a:extLst>
          </p:cNvPr>
          <p:cNvPicPr>
            <a:picLocks noChangeAspect="1"/>
          </p:cNvPicPr>
          <p:nvPr/>
        </p:nvPicPr>
        <p:blipFill>
          <a:blip r:embed="rId3"/>
          <a:stretch>
            <a:fillRect/>
          </a:stretch>
        </p:blipFill>
        <p:spPr>
          <a:xfrm>
            <a:off x="5964476" y="2016684"/>
            <a:ext cx="6072129" cy="3868219"/>
          </a:xfrm>
          <a:prstGeom prst="rect">
            <a:avLst/>
          </a:prstGeom>
        </p:spPr>
      </p:pic>
    </p:spTree>
    <p:extLst>
      <p:ext uri="{BB962C8B-B14F-4D97-AF65-F5344CB8AC3E}">
        <p14:creationId xmlns:p14="http://schemas.microsoft.com/office/powerpoint/2010/main" val="18954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7AA0-8D5B-654C-8E05-385A22BBE0B2}"/>
              </a:ext>
            </a:extLst>
          </p:cNvPr>
          <p:cNvSpPr>
            <a:spLocks noGrp="1"/>
          </p:cNvSpPr>
          <p:nvPr>
            <p:ph type="title"/>
          </p:nvPr>
        </p:nvSpPr>
        <p:spPr/>
        <p:txBody>
          <a:bodyPr/>
          <a:lstStyle/>
          <a:p>
            <a:r>
              <a:rPr lang="en-US" dirty="0"/>
              <a:t>The problem at hand </a:t>
            </a:r>
          </a:p>
        </p:txBody>
      </p:sp>
      <p:sp>
        <p:nvSpPr>
          <p:cNvPr id="3" name="Content Placeholder 2">
            <a:extLst>
              <a:ext uri="{FF2B5EF4-FFF2-40B4-BE49-F238E27FC236}">
                <a16:creationId xmlns:a16="http://schemas.microsoft.com/office/drawing/2014/main" id="{2BEA90B0-3276-A345-84E0-C879A03A67DE}"/>
              </a:ext>
            </a:extLst>
          </p:cNvPr>
          <p:cNvSpPr>
            <a:spLocks noGrp="1"/>
          </p:cNvSpPr>
          <p:nvPr>
            <p:ph idx="1"/>
          </p:nvPr>
        </p:nvSpPr>
        <p:spPr>
          <a:xfrm>
            <a:off x="670951" y="2015732"/>
            <a:ext cx="11164530" cy="4037749"/>
          </a:xfrm>
        </p:spPr>
        <p:txBody>
          <a:bodyPr/>
          <a:lstStyle/>
          <a:p>
            <a:r>
              <a:rPr lang="en-US" sz="2400" dirty="0"/>
              <a:t>26.54% of our customers churned within the past month vs 21% industry average</a:t>
            </a:r>
          </a:p>
          <a:p>
            <a:r>
              <a:rPr lang="en-US" sz="2400" dirty="0"/>
              <a:t>Acquiring a new customer can be up to 5x more costly than keeping an existing one</a:t>
            </a:r>
          </a:p>
          <a:p>
            <a:endParaRPr lang="en-US" sz="2400" dirty="0"/>
          </a:p>
          <a:p>
            <a:endParaRPr lang="en-US" sz="2400" dirty="0"/>
          </a:p>
          <a:p>
            <a:endParaRPr lang="en-US" dirty="0"/>
          </a:p>
        </p:txBody>
      </p:sp>
      <p:pic>
        <p:nvPicPr>
          <p:cNvPr id="1026" name="Picture 2" descr="Coming Or Going Icons - Download Free Vector Icons | Noun Project">
            <a:extLst>
              <a:ext uri="{FF2B5EF4-FFF2-40B4-BE49-F238E27FC236}">
                <a16:creationId xmlns:a16="http://schemas.microsoft.com/office/drawing/2014/main" id="{15FDE6D0-DCF4-154D-9BD2-A0167D5B4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764" y="3119285"/>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740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A6CBC-8341-BF40-A8BE-9955CA8C0B07}"/>
              </a:ext>
            </a:extLst>
          </p:cNvPr>
          <p:cNvSpPr>
            <a:spLocks noGrp="1"/>
          </p:cNvSpPr>
          <p:nvPr>
            <p:ph type="title"/>
          </p:nvPr>
        </p:nvSpPr>
        <p:spPr/>
        <p:txBody>
          <a:bodyPr/>
          <a:lstStyle/>
          <a:p>
            <a:r>
              <a:rPr lang="en-US" dirty="0"/>
              <a:t>Data-driven decisions</a:t>
            </a:r>
          </a:p>
        </p:txBody>
      </p:sp>
      <p:sp>
        <p:nvSpPr>
          <p:cNvPr id="3" name="Content Placeholder 2">
            <a:extLst>
              <a:ext uri="{FF2B5EF4-FFF2-40B4-BE49-F238E27FC236}">
                <a16:creationId xmlns:a16="http://schemas.microsoft.com/office/drawing/2014/main" id="{7018E0F4-D2F6-8541-B4F6-30BFEC58BBEA}"/>
              </a:ext>
            </a:extLst>
          </p:cNvPr>
          <p:cNvSpPr>
            <a:spLocks noGrp="1"/>
          </p:cNvSpPr>
          <p:nvPr>
            <p:ph idx="1"/>
          </p:nvPr>
        </p:nvSpPr>
        <p:spPr>
          <a:xfrm>
            <a:off x="1451579" y="2015732"/>
            <a:ext cx="9603275" cy="3647649"/>
          </a:xfrm>
        </p:spPr>
        <p:txBody>
          <a:bodyPr/>
          <a:lstStyle/>
          <a:p>
            <a:r>
              <a:rPr lang="en-US" sz="2400" dirty="0"/>
              <a:t>Need to focus efforts</a:t>
            </a:r>
          </a:p>
          <a:p>
            <a:r>
              <a:rPr lang="en-US" sz="2400" dirty="0"/>
              <a:t>Customer base is too varied, intuition will only go so far</a:t>
            </a:r>
          </a:p>
          <a:p>
            <a:r>
              <a:rPr lang="en-US" sz="2400" dirty="0"/>
              <a:t>Need to incorporate data into decision making</a:t>
            </a:r>
          </a:p>
          <a:p>
            <a:endParaRPr lang="en-US" dirty="0"/>
          </a:p>
        </p:txBody>
      </p:sp>
      <p:pic>
        <p:nvPicPr>
          <p:cNvPr id="3076" name="Picture 4" descr="Harrah&amp;#39;s to become Caesars New Orleans in $325M upgrade; see new renderings  | Business News | nola.com">
            <a:extLst>
              <a:ext uri="{FF2B5EF4-FFF2-40B4-BE49-F238E27FC236}">
                <a16:creationId xmlns:a16="http://schemas.microsoft.com/office/drawing/2014/main" id="{F872DCA2-7CC7-F949-AFF8-0DF58E20E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099" y="3293348"/>
            <a:ext cx="4140200" cy="276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30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D8F5-65A0-C94E-AEF1-F61251CDBEDD}"/>
              </a:ext>
            </a:extLst>
          </p:cNvPr>
          <p:cNvSpPr>
            <a:spLocks noGrp="1"/>
          </p:cNvSpPr>
          <p:nvPr>
            <p:ph type="title"/>
          </p:nvPr>
        </p:nvSpPr>
        <p:spPr/>
        <p:txBody>
          <a:bodyPr/>
          <a:lstStyle/>
          <a:p>
            <a:r>
              <a:rPr lang="en-US" dirty="0" err="1"/>
              <a:t>bigml</a:t>
            </a:r>
            <a:endParaRPr lang="en-US" dirty="0"/>
          </a:p>
        </p:txBody>
      </p:sp>
      <p:sp>
        <p:nvSpPr>
          <p:cNvPr id="3" name="Content Placeholder 2">
            <a:extLst>
              <a:ext uri="{FF2B5EF4-FFF2-40B4-BE49-F238E27FC236}">
                <a16:creationId xmlns:a16="http://schemas.microsoft.com/office/drawing/2014/main" id="{6E578354-8904-324A-B46F-40F3A85EDA3A}"/>
              </a:ext>
            </a:extLst>
          </p:cNvPr>
          <p:cNvSpPr>
            <a:spLocks noGrp="1"/>
          </p:cNvSpPr>
          <p:nvPr>
            <p:ph idx="1"/>
          </p:nvPr>
        </p:nvSpPr>
        <p:spPr>
          <a:xfrm>
            <a:off x="201561" y="2015732"/>
            <a:ext cx="7084141" cy="4037749"/>
          </a:xfrm>
        </p:spPr>
        <p:txBody>
          <a:bodyPr>
            <a:normAutofit/>
          </a:bodyPr>
          <a:lstStyle/>
          <a:p>
            <a:r>
              <a:rPr lang="en-US" sz="2400" dirty="0"/>
              <a:t>What is it? </a:t>
            </a:r>
          </a:p>
          <a:p>
            <a:pPr lvl="1"/>
            <a:r>
              <a:rPr lang="en-US" sz="2400" dirty="0"/>
              <a:t>Simply Machine Learning Platform</a:t>
            </a:r>
          </a:p>
          <a:p>
            <a:r>
              <a:rPr lang="en-US" sz="2400" dirty="0"/>
              <a:t>Why use it?</a:t>
            </a:r>
          </a:p>
          <a:p>
            <a:pPr lvl="1"/>
            <a:r>
              <a:rPr lang="en-US" sz="2400" dirty="0"/>
              <a:t>Determine the most optimum model</a:t>
            </a:r>
          </a:p>
          <a:p>
            <a:r>
              <a:rPr lang="en-US" sz="2400" dirty="0"/>
              <a:t>The results?</a:t>
            </a:r>
          </a:p>
          <a:p>
            <a:pPr lvl="1"/>
            <a:r>
              <a:rPr lang="en-US" sz="2400" dirty="0"/>
              <a:t>Confidently target correct market segments</a:t>
            </a:r>
          </a:p>
        </p:txBody>
      </p:sp>
      <p:pic>
        <p:nvPicPr>
          <p:cNvPr id="2050" name="Picture 2" descr="BigML - Crunchbase Company Profile &amp;amp; Funding">
            <a:extLst>
              <a:ext uri="{FF2B5EF4-FFF2-40B4-BE49-F238E27FC236}">
                <a16:creationId xmlns:a16="http://schemas.microsoft.com/office/drawing/2014/main" id="{1AA3DA8C-B9D6-4F49-94BE-8C27FE870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435" y="2159447"/>
            <a:ext cx="5457004"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65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2B62-8FEE-474D-BADE-CC54835A9EFB}"/>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D25485BC-17FF-2D4F-8EC5-9FD0C76A07F3}"/>
              </a:ext>
            </a:extLst>
          </p:cNvPr>
          <p:cNvSpPr>
            <a:spLocks noGrp="1"/>
          </p:cNvSpPr>
          <p:nvPr>
            <p:ph idx="1"/>
          </p:nvPr>
        </p:nvSpPr>
        <p:spPr>
          <a:xfrm>
            <a:off x="242211" y="2015732"/>
            <a:ext cx="5648354" cy="4037749"/>
          </a:xfrm>
        </p:spPr>
        <p:txBody>
          <a:bodyPr>
            <a:normAutofit/>
          </a:bodyPr>
          <a:lstStyle/>
          <a:p>
            <a:r>
              <a:rPr lang="en-US" sz="2400" dirty="0"/>
              <a:t>Includes information on over 7,000 customers with 21 describing features</a:t>
            </a:r>
          </a:p>
          <a:p>
            <a:r>
              <a:rPr lang="en-US" sz="2400" dirty="0"/>
              <a:t>Data prep:</a:t>
            </a:r>
          </a:p>
          <a:p>
            <a:pPr lvl="1"/>
            <a:r>
              <a:rPr lang="en-US" sz="2400" dirty="0"/>
              <a:t>Dataset was very clean, with no missing values</a:t>
            </a:r>
          </a:p>
          <a:p>
            <a:pPr lvl="1"/>
            <a:r>
              <a:rPr lang="en-US" sz="2400" dirty="0"/>
              <a:t>Eleven features with less than 5% importance</a:t>
            </a:r>
          </a:p>
          <a:p>
            <a:pPr lvl="1"/>
            <a:r>
              <a:rPr lang="en-US" sz="2400" dirty="0"/>
              <a:t>Train/Test Data split</a:t>
            </a:r>
          </a:p>
          <a:p>
            <a:pPr marL="457200" lvl="1" indent="0">
              <a:buNone/>
            </a:pPr>
            <a:endParaRPr lang="en-US" sz="2400" dirty="0"/>
          </a:p>
          <a:p>
            <a:pPr marL="457200" lvl="1" indent="0">
              <a:buNone/>
            </a:pPr>
            <a:endParaRPr lang="en-US" sz="2400" dirty="0"/>
          </a:p>
          <a:p>
            <a:pPr lvl="1"/>
            <a:endParaRPr lang="en-US" dirty="0"/>
          </a:p>
          <a:p>
            <a:endParaRPr lang="en-US" dirty="0"/>
          </a:p>
        </p:txBody>
      </p:sp>
      <p:pic>
        <p:nvPicPr>
          <p:cNvPr id="11" name="Picture 10">
            <a:extLst>
              <a:ext uri="{FF2B5EF4-FFF2-40B4-BE49-F238E27FC236}">
                <a16:creationId xmlns:a16="http://schemas.microsoft.com/office/drawing/2014/main" id="{7C97FB0F-23BD-8845-B156-6A3B600F7655}"/>
              </a:ext>
            </a:extLst>
          </p:cNvPr>
          <p:cNvPicPr>
            <a:picLocks noChangeAspect="1"/>
          </p:cNvPicPr>
          <p:nvPr/>
        </p:nvPicPr>
        <p:blipFill>
          <a:blip r:embed="rId3"/>
          <a:stretch>
            <a:fillRect/>
          </a:stretch>
        </p:blipFill>
        <p:spPr>
          <a:xfrm>
            <a:off x="6193990" y="2015732"/>
            <a:ext cx="5648354" cy="4066815"/>
          </a:xfrm>
          <a:prstGeom prst="rect">
            <a:avLst/>
          </a:prstGeom>
        </p:spPr>
      </p:pic>
    </p:spTree>
    <p:extLst>
      <p:ext uri="{BB962C8B-B14F-4D97-AF65-F5344CB8AC3E}">
        <p14:creationId xmlns:p14="http://schemas.microsoft.com/office/powerpoint/2010/main" val="122039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2239-A8C1-4B48-8218-33F025A5DAD9}"/>
              </a:ext>
            </a:extLst>
          </p:cNvPr>
          <p:cNvSpPr>
            <a:spLocks noGrp="1"/>
          </p:cNvSpPr>
          <p:nvPr>
            <p:ph type="title"/>
          </p:nvPr>
        </p:nvSpPr>
        <p:spPr/>
        <p:txBody>
          <a:bodyPr/>
          <a:lstStyle/>
          <a:p>
            <a:r>
              <a:rPr lang="en-US" dirty="0"/>
              <a:t>The module</a:t>
            </a:r>
          </a:p>
        </p:txBody>
      </p:sp>
      <p:sp>
        <p:nvSpPr>
          <p:cNvPr id="3" name="Content Placeholder 2">
            <a:extLst>
              <a:ext uri="{FF2B5EF4-FFF2-40B4-BE49-F238E27FC236}">
                <a16:creationId xmlns:a16="http://schemas.microsoft.com/office/drawing/2014/main" id="{02FA42AD-B14A-FC44-88FE-3795EEE41090}"/>
              </a:ext>
            </a:extLst>
          </p:cNvPr>
          <p:cNvSpPr>
            <a:spLocks noGrp="1"/>
          </p:cNvSpPr>
          <p:nvPr>
            <p:ph idx="1"/>
          </p:nvPr>
        </p:nvSpPr>
        <p:spPr>
          <a:xfrm>
            <a:off x="271707" y="1962676"/>
            <a:ext cx="6491565" cy="4037749"/>
          </a:xfrm>
        </p:spPr>
        <p:txBody>
          <a:bodyPr/>
          <a:lstStyle/>
          <a:p>
            <a:r>
              <a:rPr lang="en-US" sz="2400" dirty="0"/>
              <a:t>Base Model:  The decision tree</a:t>
            </a:r>
          </a:p>
          <a:p>
            <a:pPr lvl="1"/>
            <a:r>
              <a:rPr lang="en-US" sz="2400" dirty="0"/>
              <a:t>like a flowchart of probability</a:t>
            </a:r>
          </a:p>
          <a:p>
            <a:pPr lvl="1"/>
            <a:r>
              <a:rPr lang="en-US" sz="2400" dirty="0"/>
              <a:t>Can tell if a customer will leave based on various attributes</a:t>
            </a:r>
          </a:p>
          <a:p>
            <a:pPr lvl="1"/>
            <a:r>
              <a:rPr lang="en-US" sz="2400" dirty="0"/>
              <a:t>Is this the best model?</a:t>
            </a:r>
          </a:p>
          <a:p>
            <a:pPr lvl="2"/>
            <a:r>
              <a:rPr lang="en-US" sz="2400" dirty="0"/>
              <a:t>Good first step, but additional model tuning is required</a:t>
            </a:r>
          </a:p>
          <a:p>
            <a:pPr marL="457200" lvl="1" indent="0">
              <a:buNone/>
            </a:pPr>
            <a:endParaRPr lang="en-US" dirty="0"/>
          </a:p>
        </p:txBody>
      </p:sp>
      <p:pic>
        <p:nvPicPr>
          <p:cNvPr id="5" name="Picture 4">
            <a:extLst>
              <a:ext uri="{FF2B5EF4-FFF2-40B4-BE49-F238E27FC236}">
                <a16:creationId xmlns:a16="http://schemas.microsoft.com/office/drawing/2014/main" id="{4893A490-BB87-2C4D-B2B7-A3535BA30B2F}"/>
              </a:ext>
            </a:extLst>
          </p:cNvPr>
          <p:cNvPicPr>
            <a:picLocks noChangeAspect="1"/>
          </p:cNvPicPr>
          <p:nvPr/>
        </p:nvPicPr>
        <p:blipFill>
          <a:blip r:embed="rId3"/>
          <a:stretch>
            <a:fillRect/>
          </a:stretch>
        </p:blipFill>
        <p:spPr>
          <a:xfrm>
            <a:off x="6763273" y="2011751"/>
            <a:ext cx="5157019" cy="3988674"/>
          </a:xfrm>
          <a:prstGeom prst="rect">
            <a:avLst/>
          </a:prstGeom>
        </p:spPr>
      </p:pic>
    </p:spTree>
    <p:extLst>
      <p:ext uri="{BB962C8B-B14F-4D97-AF65-F5344CB8AC3E}">
        <p14:creationId xmlns:p14="http://schemas.microsoft.com/office/powerpoint/2010/main" val="282764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C0416-A607-8F4F-A5C4-E1B3584D71C3}"/>
              </a:ext>
            </a:extLst>
          </p:cNvPr>
          <p:cNvSpPr>
            <a:spLocks noGrp="1"/>
          </p:cNvSpPr>
          <p:nvPr>
            <p:ph type="title"/>
          </p:nvPr>
        </p:nvSpPr>
        <p:spPr/>
        <p:txBody>
          <a:bodyPr/>
          <a:lstStyle/>
          <a:p>
            <a:r>
              <a:rPr lang="en-US" dirty="0"/>
              <a:t>Model tuning</a:t>
            </a:r>
          </a:p>
        </p:txBody>
      </p:sp>
      <p:sp>
        <p:nvSpPr>
          <p:cNvPr id="3" name="Content Placeholder 2">
            <a:extLst>
              <a:ext uri="{FF2B5EF4-FFF2-40B4-BE49-F238E27FC236}">
                <a16:creationId xmlns:a16="http://schemas.microsoft.com/office/drawing/2014/main" id="{76A65A4C-BB65-3F4B-92FB-898FD5190315}"/>
              </a:ext>
            </a:extLst>
          </p:cNvPr>
          <p:cNvSpPr>
            <a:spLocks noGrp="1"/>
          </p:cNvSpPr>
          <p:nvPr>
            <p:ph idx="1"/>
          </p:nvPr>
        </p:nvSpPr>
        <p:spPr/>
        <p:txBody>
          <a:bodyPr>
            <a:normAutofit fontScale="92500"/>
          </a:bodyPr>
          <a:lstStyle/>
          <a:p>
            <a:r>
              <a:rPr lang="en-US" sz="2400" dirty="0"/>
              <a:t>It is important to restate that our goal: To identify those who are likely to leave</a:t>
            </a:r>
          </a:p>
          <a:p>
            <a:pPr lvl="1"/>
            <a:r>
              <a:rPr lang="en-US" sz="2400" dirty="0"/>
              <a:t>Prioritize model recall over accuracy</a:t>
            </a:r>
          </a:p>
          <a:p>
            <a:pPr lvl="1"/>
            <a:r>
              <a:rPr lang="en-US" sz="2400" dirty="0"/>
              <a:t>Try to minimize false negatives</a:t>
            </a:r>
          </a:p>
          <a:p>
            <a:r>
              <a:rPr lang="en-US" sz="2400" dirty="0"/>
              <a:t>Weighting data</a:t>
            </a:r>
          </a:p>
          <a:p>
            <a:pPr lvl="1"/>
            <a:r>
              <a:rPr lang="en-US" sz="2400" dirty="0"/>
              <a:t>Only 1/4 of data consists of people likely to leave</a:t>
            </a:r>
          </a:p>
          <a:p>
            <a:pPr lvl="1"/>
            <a:r>
              <a:rPr lang="en-US" sz="2400" dirty="0"/>
              <a:t>A balanced weight compensates for imbalance in data</a:t>
            </a:r>
          </a:p>
          <a:p>
            <a:pPr lvl="1"/>
            <a:r>
              <a:rPr lang="en-US" sz="2400" dirty="0"/>
              <a:t>Increased our recall from 52.3 % to 73%</a:t>
            </a:r>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632528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D18B-8877-6F4F-AE15-E8D0C1A8EF3E}"/>
              </a:ext>
            </a:extLst>
          </p:cNvPr>
          <p:cNvSpPr>
            <a:spLocks noGrp="1"/>
          </p:cNvSpPr>
          <p:nvPr>
            <p:ph type="title"/>
          </p:nvPr>
        </p:nvSpPr>
        <p:spPr/>
        <p:txBody>
          <a:bodyPr/>
          <a:lstStyle/>
          <a:p>
            <a:r>
              <a:rPr lang="en-US" dirty="0"/>
              <a:t>Model Ensemble</a:t>
            </a:r>
          </a:p>
        </p:txBody>
      </p:sp>
      <p:sp>
        <p:nvSpPr>
          <p:cNvPr id="3" name="Content Placeholder 2">
            <a:extLst>
              <a:ext uri="{FF2B5EF4-FFF2-40B4-BE49-F238E27FC236}">
                <a16:creationId xmlns:a16="http://schemas.microsoft.com/office/drawing/2014/main" id="{06EC37E8-FD57-8B44-8903-3C1AEB9CBF9F}"/>
              </a:ext>
            </a:extLst>
          </p:cNvPr>
          <p:cNvSpPr>
            <a:spLocks noGrp="1"/>
          </p:cNvSpPr>
          <p:nvPr>
            <p:ph idx="1"/>
          </p:nvPr>
        </p:nvSpPr>
        <p:spPr>
          <a:xfrm>
            <a:off x="1451579" y="2021877"/>
            <a:ext cx="5716634" cy="4037749"/>
          </a:xfrm>
        </p:spPr>
        <p:txBody>
          <a:bodyPr/>
          <a:lstStyle/>
          <a:p>
            <a:r>
              <a:rPr lang="en-US" sz="2400" dirty="0"/>
              <a:t>Why do we want an ensemble?</a:t>
            </a:r>
          </a:p>
          <a:p>
            <a:r>
              <a:rPr lang="en-US" sz="2400" dirty="0"/>
              <a:t>How do we find the best one?</a:t>
            </a:r>
          </a:p>
          <a:p>
            <a:pPr lvl="1"/>
            <a:r>
              <a:rPr lang="en-US" sz="2400" dirty="0" err="1"/>
              <a:t>OptiML</a:t>
            </a:r>
            <a:endParaRPr lang="en-US" sz="2400" dirty="0"/>
          </a:p>
          <a:p>
            <a:r>
              <a:rPr lang="en-US" sz="2400" dirty="0"/>
              <a:t>Increased recall from 73% to 78.9%!</a:t>
            </a:r>
          </a:p>
          <a:p>
            <a:endParaRPr lang="en-US" dirty="0"/>
          </a:p>
        </p:txBody>
      </p:sp>
      <p:sp>
        <p:nvSpPr>
          <p:cNvPr id="5" name="TextBox 4">
            <a:extLst>
              <a:ext uri="{FF2B5EF4-FFF2-40B4-BE49-F238E27FC236}">
                <a16:creationId xmlns:a16="http://schemas.microsoft.com/office/drawing/2014/main" id="{BD75440D-CCD1-E341-BE12-D3FCD60D07A9}"/>
              </a:ext>
            </a:extLst>
          </p:cNvPr>
          <p:cNvSpPr txBox="1"/>
          <p:nvPr/>
        </p:nvSpPr>
        <p:spPr>
          <a:xfrm>
            <a:off x="5161935" y="5191432"/>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5D2E3DCD-CF65-AD4C-90CD-93112EE37166}"/>
              </a:ext>
            </a:extLst>
          </p:cNvPr>
          <p:cNvPicPr>
            <a:picLocks noChangeAspect="1"/>
          </p:cNvPicPr>
          <p:nvPr/>
        </p:nvPicPr>
        <p:blipFill>
          <a:blip r:embed="rId3"/>
          <a:stretch>
            <a:fillRect/>
          </a:stretch>
        </p:blipFill>
        <p:spPr>
          <a:xfrm>
            <a:off x="6611736" y="2015732"/>
            <a:ext cx="5413996" cy="4037749"/>
          </a:xfrm>
          <a:prstGeom prst="rect">
            <a:avLst/>
          </a:prstGeom>
        </p:spPr>
      </p:pic>
    </p:spTree>
    <p:extLst>
      <p:ext uri="{BB962C8B-B14F-4D97-AF65-F5344CB8AC3E}">
        <p14:creationId xmlns:p14="http://schemas.microsoft.com/office/powerpoint/2010/main" val="306691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480E-C9CA-DB4A-B1DC-1494452E5582}"/>
              </a:ext>
            </a:extLst>
          </p:cNvPr>
          <p:cNvSpPr>
            <a:spLocks noGrp="1"/>
          </p:cNvSpPr>
          <p:nvPr>
            <p:ph type="title"/>
          </p:nvPr>
        </p:nvSpPr>
        <p:spPr/>
        <p:txBody>
          <a:bodyPr/>
          <a:lstStyle/>
          <a:p>
            <a:r>
              <a:rPr lang="en-US" dirty="0"/>
              <a:t>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80C1E0-E150-9B4F-8610-6FED19E247B4}"/>
                  </a:ext>
                </a:extLst>
              </p:cNvPr>
              <p:cNvSpPr>
                <a:spLocks noGrp="1"/>
              </p:cNvSpPr>
              <p:nvPr>
                <p:ph idx="1"/>
              </p:nvPr>
            </p:nvSpPr>
            <p:spPr>
              <a:xfrm>
                <a:off x="1451579" y="2015732"/>
                <a:ext cx="4507261" cy="3805948"/>
              </a:xfrm>
            </p:spPr>
            <p:txBody>
              <a:bodyPr>
                <a:normAutofit/>
              </a:bodyPr>
              <a:lstStyle/>
              <a:p>
                <a:r>
                  <a:rPr lang="en-US" sz="2400" dirty="0"/>
                  <a:t>So how good is our model?</a:t>
                </a:r>
              </a:p>
              <a:p>
                <a:r>
                  <a:rPr lang="en-US" sz="2400" dirty="0"/>
                  <a:t>False Positive vs False Negative</a:t>
                </a:r>
              </a:p>
              <a:p>
                <a:r>
                  <a:rPr lang="en-US" sz="2400" dirty="0"/>
                  <a:t>Recall over accuracy</a:t>
                </a:r>
              </a:p>
              <a:p>
                <a:pPr lvl="1"/>
                <a14:m>
                  <m:oMath xmlns:m="http://schemas.openxmlformats.org/officeDocument/2006/math">
                    <m:r>
                      <m:rPr>
                        <m:sty m:val="p"/>
                      </m:rPr>
                      <a:rPr lang="en-US" sz="2400">
                        <a:latin typeface="Cambria Math" panose="02040503050406030204" pitchFamily="18" charset="0"/>
                      </a:rPr>
                      <m:t>R</m:t>
                    </m:r>
                    <m:r>
                      <m:rPr>
                        <m:sty m:val="p"/>
                      </m:rPr>
                      <a:rPr lang="en-US" sz="2400" b="0" i="0" smtClean="0">
                        <a:latin typeface="Cambria Math" panose="02040503050406030204" pitchFamily="18" charset="0"/>
                      </a:rPr>
                      <m:t>ecall</m:t>
                    </m:r>
                    <m:r>
                      <a:rPr lang="en-US" sz="2400" b="0" i="0"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𝑇𝑟𝑢𝑒</m:t>
                        </m:r>
                        <m:r>
                          <a:rPr lang="en-US" sz="2400" b="0" i="1" smtClean="0">
                            <a:latin typeface="Cambria Math" panose="02040503050406030204" pitchFamily="18" charset="0"/>
                          </a:rPr>
                          <m:t> </m:t>
                        </m:r>
                        <m:r>
                          <a:rPr lang="en-US" sz="2400" b="0" i="1" smtClean="0">
                            <a:latin typeface="Cambria Math" panose="02040503050406030204" pitchFamily="18" charset="0"/>
                          </a:rPr>
                          <m:t>𝑝𝑜𝑠𝑖𝑡𝑖𝑣𝑒</m:t>
                        </m:r>
                      </m:num>
                      <m:den>
                        <m:r>
                          <a:rPr lang="en-US" sz="2400" b="0" i="1" smtClean="0">
                            <a:latin typeface="Cambria Math" panose="02040503050406030204" pitchFamily="18" charset="0"/>
                          </a:rPr>
                          <m:t>𝑇𝑟𝑢𝑒</m:t>
                        </m:r>
                        <m:r>
                          <a:rPr lang="en-US" sz="2400" b="0" i="1" smtClean="0">
                            <a:latin typeface="Cambria Math" panose="02040503050406030204" pitchFamily="18" charset="0"/>
                          </a:rPr>
                          <m:t> </m:t>
                        </m:r>
                        <m:r>
                          <a:rPr lang="en-US" sz="2400" b="0" i="1" smtClean="0">
                            <a:latin typeface="Cambria Math" panose="02040503050406030204" pitchFamily="18" charset="0"/>
                          </a:rPr>
                          <m:t>𝑝𝑜𝑠𝑖𝑡𝑖𝑣𝑒</m:t>
                        </m:r>
                        <m:r>
                          <a:rPr lang="en-US" sz="2400" b="0" i="1" smtClean="0">
                            <a:latin typeface="Cambria Math" panose="02040503050406030204" pitchFamily="18" charset="0"/>
                          </a:rPr>
                          <m:t>+</m:t>
                        </m:r>
                        <m:r>
                          <a:rPr lang="en-US" sz="2400" b="0" i="1" smtClean="0">
                            <a:latin typeface="Cambria Math" panose="02040503050406030204" pitchFamily="18" charset="0"/>
                          </a:rPr>
                          <m:t>𝐹𝑎𝑙𝑠𝑒</m:t>
                        </m:r>
                        <m:r>
                          <a:rPr lang="en-US" sz="2400" b="0" i="1" smtClean="0">
                            <a:latin typeface="Cambria Math" panose="02040503050406030204" pitchFamily="18" charset="0"/>
                          </a:rPr>
                          <m:t> </m:t>
                        </m:r>
                        <m:r>
                          <a:rPr lang="en-US" sz="2400" b="0" i="1" smtClean="0">
                            <a:latin typeface="Cambria Math" panose="02040503050406030204" pitchFamily="18" charset="0"/>
                          </a:rPr>
                          <m:t>𝑁𝑒𝑔𝑎𝑡𝑖𝑣𝑒</m:t>
                        </m:r>
                      </m:den>
                    </m:f>
                  </m:oMath>
                </a14:m>
                <a:endParaRPr lang="en-US" sz="2400" dirty="0"/>
              </a:p>
              <a:p>
                <a:endParaRPr lang="en-US" dirty="0"/>
              </a:p>
              <a:p>
                <a:endParaRPr lang="en-US" dirty="0"/>
              </a:p>
            </p:txBody>
          </p:sp>
        </mc:Choice>
        <mc:Fallback>
          <p:sp>
            <p:nvSpPr>
              <p:cNvPr id="3" name="Content Placeholder 2">
                <a:extLst>
                  <a:ext uri="{FF2B5EF4-FFF2-40B4-BE49-F238E27FC236}">
                    <a16:creationId xmlns:a16="http://schemas.microsoft.com/office/drawing/2014/main" id="{8180C1E0-E150-9B4F-8610-6FED19E247B4}"/>
                  </a:ext>
                </a:extLst>
              </p:cNvPr>
              <p:cNvSpPr>
                <a:spLocks noGrp="1" noRot="1" noChangeAspect="1" noMove="1" noResize="1" noEditPoints="1" noAdjustHandles="1" noChangeArrowheads="1" noChangeShapeType="1" noTextEdit="1"/>
              </p:cNvSpPr>
              <p:nvPr>
                <p:ph idx="1"/>
              </p:nvPr>
            </p:nvSpPr>
            <p:spPr>
              <a:xfrm>
                <a:off x="1451579" y="2015732"/>
                <a:ext cx="4507261" cy="3805948"/>
              </a:xfrm>
              <a:blipFill>
                <a:blip r:embed="rId3"/>
                <a:stretch>
                  <a:fillRect l="-1966" t="-33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EB5264-9D04-D641-A43D-08B7A6DF513E}"/>
              </a:ext>
            </a:extLst>
          </p:cNvPr>
          <p:cNvPicPr>
            <a:picLocks noChangeAspect="1"/>
          </p:cNvPicPr>
          <p:nvPr/>
        </p:nvPicPr>
        <p:blipFill>
          <a:blip r:embed="rId4"/>
          <a:stretch>
            <a:fillRect/>
          </a:stretch>
        </p:blipFill>
        <p:spPr>
          <a:xfrm>
            <a:off x="6096000" y="2015732"/>
            <a:ext cx="5859131" cy="3285611"/>
          </a:xfrm>
          <a:prstGeom prst="rect">
            <a:avLst/>
          </a:prstGeom>
        </p:spPr>
      </p:pic>
    </p:spTree>
    <p:extLst>
      <p:ext uri="{BB962C8B-B14F-4D97-AF65-F5344CB8AC3E}">
        <p14:creationId xmlns:p14="http://schemas.microsoft.com/office/powerpoint/2010/main" val="3251751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{922AC797-1985-1940-8105-B8D1DFB23B11}tf10001064</Template>
  <TotalTime>2807</TotalTime>
  <Words>2100</Words>
  <Application>Microsoft Macintosh PowerPoint</Application>
  <PresentationFormat>Widescreen</PresentationFormat>
  <Paragraphs>144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Cambria Math</vt:lpstr>
      <vt:lpstr>Gill Sans MT</vt:lpstr>
      <vt:lpstr>Gallery</vt:lpstr>
      <vt:lpstr>Telecom Customer Churn rate  – how to discover who’s leaving</vt:lpstr>
      <vt:lpstr>The problem at hand </vt:lpstr>
      <vt:lpstr>Data-driven decisions</vt:lpstr>
      <vt:lpstr>bigml</vt:lpstr>
      <vt:lpstr>The data</vt:lpstr>
      <vt:lpstr>The module</vt:lpstr>
      <vt:lpstr>Model tuning</vt:lpstr>
      <vt:lpstr>Model Ensemble</vt:lpstr>
      <vt:lpstr>Evaluation</vt:lpstr>
      <vt:lpstr>Why use a business Analyst</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rate</dc:title>
  <dc:creator>David Trinh</dc:creator>
  <cp:lastModifiedBy>David Trinh</cp:lastModifiedBy>
  <cp:revision>53</cp:revision>
  <dcterms:created xsi:type="dcterms:W3CDTF">2021-08-13T20:46:59Z</dcterms:created>
  <dcterms:modified xsi:type="dcterms:W3CDTF">2021-08-15T19:34:29Z</dcterms:modified>
</cp:coreProperties>
</file>